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66" r:id="rId3"/>
    <p:sldId id="265" r:id="rId4"/>
    <p:sldId id="267" r:id="rId5"/>
    <p:sldId id="263" r:id="rId6"/>
    <p:sldId id="259" r:id="rId7"/>
    <p:sldId id="260" r:id="rId8"/>
    <p:sldId id="262" r:id="rId9"/>
    <p:sldId id="264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1941"/>
    <a:srgbClr val="FAC2CD"/>
    <a:srgbClr val="0066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4" d="100"/>
          <a:sy n="64" d="100"/>
        </p:scale>
        <p:origin x="140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80BC3A-557C-78E7-8971-9B6550731F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C75BF3-F23B-D6E0-09A7-97CDA950AE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0FEE0-B5D4-443A-ABE3-370A29F5763B}" type="datetimeFigureOut">
              <a:rPr lang="zh-TW" altLang="en-US" smtClean="0"/>
              <a:t>2023/5/7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DBEB5F-6875-2745-044A-81AFEB4477E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7428A5-9A10-70DE-67FE-288CB83366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B9F80-6993-4473-9E9C-AD8F7303FD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57608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D5E208-32DD-4860-AC98-6B409355948B}" type="datetimeFigureOut">
              <a:rPr lang="zh-TW" altLang="en-US" smtClean="0"/>
              <a:t>2023/5/7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EED535-0D1A-4686-AEFE-9837361720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5105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87D2B-20DC-8A8D-881F-6CB4BBF36E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8E1679-7AB2-A9E2-7194-5A256BBFF5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326B0-5EC3-38AE-F9DF-EAE5BDB56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DA6EA-5A2B-4387-B1FF-57B54D62E2BF}" type="datetime1">
              <a:rPr lang="zh-TW" altLang="en-US" smtClean="0"/>
              <a:t>2023/5/7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CB237-727E-0EDD-DFAD-7F271612F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E2208-AABB-EE18-E6CF-96BF7CB59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D004-1F0F-4A7F-A4A5-BAB9E5EE8D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5469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3D2A9-6955-6878-2ACE-52DA3CA72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CB7A52-7A11-546B-F646-80D4FB17B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00DF8-7174-BF9D-1382-D183665D7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E9C8E-E799-4CA2-89B1-E3C13CF76210}" type="datetime1">
              <a:rPr lang="zh-TW" altLang="en-US" smtClean="0"/>
              <a:t>2023/5/7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AA45B3-1A27-24B5-206F-5CB6B6A97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2827B-300E-6E61-E146-25E3C48F6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D004-1F0F-4A7F-A4A5-BAB9E5EE8D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7892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FB754B-E7A6-7877-375A-FEA9952148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2EF8B8-D3B5-9724-E37D-1C3223114F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185E9-3B7D-EF01-901E-1A9CA16C3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F0F72-F6F3-418D-B628-EF008DD81150}" type="datetime1">
              <a:rPr lang="zh-TW" altLang="en-US" smtClean="0"/>
              <a:t>2023/5/7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783BB-3D4F-5140-0F8A-45FD64009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39FD3-09DD-F37B-916B-8BFD8833F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D004-1F0F-4A7F-A4A5-BAB9E5EE8D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9579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8D60-FDBA-DE87-7CB7-481C6C69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A767E-FE88-DC83-9C22-C74FE8EBA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950F-D493-6187-9812-5B2143B38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B9E51-152A-458C-9F6C-4DAE995D5212}" type="datetime1">
              <a:rPr lang="zh-TW" altLang="en-US" smtClean="0"/>
              <a:t>2023/5/7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C3CD8A-2343-1028-7771-5C4E13C77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7D24E-2860-D462-B623-5CF9B4CFA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E0A9D004-1F0F-4A7F-A4A5-BAB9E5EE8D2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3211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AF47F-768F-3476-837C-085423573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FE56E-8B24-A10D-CC12-4B84B4C1B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6B406-60AB-C563-22B4-02AC004FB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BEC4-241B-4040-91BF-62C409911DB4}" type="datetime1">
              <a:rPr lang="zh-TW" altLang="en-US" smtClean="0"/>
              <a:t>2023/5/7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9ADAC-2ECD-D73E-7D52-B20F80FB4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A7999-9839-A850-0094-49A59FCF5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D004-1F0F-4A7F-A4A5-BAB9E5EE8D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233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EFB0E-BC1D-C65F-9D34-DD68F7CDC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1E9FB-209E-CF99-9288-4D1095A571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62E4AD-7903-E95F-BE89-FC419E763D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C5D455-54F3-A802-8C83-F1C7321C0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0527C-B4A6-4321-95B8-62CF55433606}" type="datetime1">
              <a:rPr lang="zh-TW" altLang="en-US" smtClean="0"/>
              <a:t>2023/5/7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2EE3AE-D4AA-637A-1439-9FB566265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FF62C4-EB57-3F46-DD29-6718A9CE7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D004-1F0F-4A7F-A4A5-BAB9E5EE8D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910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879C6-9D1C-56C9-105E-ED82B667A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2C9CC4-F72C-AEA3-1116-499ABB9D8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94284A-2FC3-AB8E-5D2E-9F7CEB16A4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FA4BB-5AD8-4B5B-86F4-C135A7B1F8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CEC63C-974E-2331-B94A-02141F85F2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30FEB4-E8BE-4FB0-FE78-B2D4B7C3E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AAB0A-F540-4EDD-B150-135D90B64DBB}" type="datetime1">
              <a:rPr lang="zh-TW" altLang="en-US" smtClean="0"/>
              <a:t>2023/5/7</a:t>
            </a:fld>
            <a:endParaRPr lang="zh-TW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30AE64-5BE0-706A-6F82-AEAA6365A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A68925-F4B7-2D56-354F-09AD27C47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D004-1F0F-4A7F-A4A5-BAB9E5EE8D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9068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A5579-CE49-40CB-FB6E-B3C493A7A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26AD6D-8518-1BF8-6CAC-66B26C6BE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DB2D8-0BB7-4BD6-B5EC-53A2A6BD7591}" type="datetime1">
              <a:rPr lang="zh-TW" altLang="en-US" smtClean="0"/>
              <a:t>2023/5/7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BFB69-28C9-0603-8ACF-A4DF2F87F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033DCF-6164-637D-3782-4477ADD9F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D004-1F0F-4A7F-A4A5-BAB9E5EE8D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6354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1BC672-B410-747D-BD6A-457C0F58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C6074-AFF3-47A8-A7B5-8856A521C73D}" type="datetime1">
              <a:rPr lang="zh-TW" altLang="en-US" smtClean="0"/>
              <a:t>2023/5/7</a:t>
            </a:fld>
            <a:endParaRPr lang="zh-TW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E576CB-F6FC-1EA8-6F27-11BF451C7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D028E-1557-02C0-EE5D-1F6E004E0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D004-1F0F-4A7F-A4A5-BAB9E5EE8D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575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8EAB-9B0B-1A3D-31C1-0BD897415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3A985-D56C-276C-89B9-B4080379F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9F4195-2A1E-6B06-65B0-BEF60870B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A6FA0F-51A1-52AE-74BC-F98859D7D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54508-0286-4389-8F03-7D74623D09F0}" type="datetime1">
              <a:rPr lang="zh-TW" altLang="en-US" smtClean="0"/>
              <a:t>2023/5/7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4648F2-35D5-D783-90F7-4B31C0A12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EDF2FB-6EE1-8A22-6C22-E689AAC08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D004-1F0F-4A7F-A4A5-BAB9E5EE8D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8106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ADCA5-97FE-9D78-B3FA-7B8B53FD7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2EAE8F-5C0E-C123-18F9-D2C78C0B27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576670-44D1-3C81-9A6B-CA810E3629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666AE1-4AAA-BE3F-613B-23157A902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5556D-DF4D-4294-A8B1-A3C54DA03036}" type="datetime1">
              <a:rPr lang="zh-TW" altLang="en-US" smtClean="0"/>
              <a:t>2023/5/7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D974-5689-BC88-1EAC-E20081B8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85582C-8BD7-2C8D-486A-1F1C7AA82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D004-1F0F-4A7F-A4A5-BAB9E5EE8D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2903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eb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A874D2-B404-B596-0A52-FAD3A0F3F2BF}"/>
              </a:ext>
            </a:extLst>
          </p:cNvPr>
          <p:cNvSpPr/>
          <p:nvPr userDrawn="1"/>
        </p:nvSpPr>
        <p:spPr>
          <a:xfrm>
            <a:off x="0" y="-28575"/>
            <a:ext cx="12192000" cy="647700"/>
          </a:xfrm>
          <a:prstGeom prst="rect">
            <a:avLst/>
          </a:prstGeom>
          <a:solidFill>
            <a:srgbClr val="0066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0EECEB-CD88-5F73-20AF-9878DC2F93AF}"/>
              </a:ext>
            </a:extLst>
          </p:cNvPr>
          <p:cNvSpPr/>
          <p:nvPr userDrawn="1"/>
        </p:nvSpPr>
        <p:spPr>
          <a:xfrm>
            <a:off x="0" y="6200775"/>
            <a:ext cx="12192000" cy="647700"/>
          </a:xfrm>
          <a:prstGeom prst="rect">
            <a:avLst/>
          </a:prstGeom>
          <a:solidFill>
            <a:srgbClr val="0066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2A6A56-39DB-070F-CD41-2F233A666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46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72794-48DB-6A99-8D46-0805FCB70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338581"/>
            <a:ext cx="10515600" cy="3735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E35FB-7E3D-8BFE-2D29-F9092214C2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C094B3-4283-4289-8FA6-C7DF7E02F9AC}" type="datetime1">
              <a:rPr lang="zh-TW" altLang="en-US" smtClean="0"/>
              <a:t>2023/5/7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2CA5F-BF09-C232-5EFF-CCE74D524C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F45E4-3BF1-A905-86EA-86BA374DF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bg1"/>
                </a:solidFill>
              </a:defRPr>
            </a:lvl1pPr>
          </a:lstStyle>
          <a:p>
            <a:fld id="{E0A9D004-1F0F-4A7F-A4A5-BAB9E5EE8D2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5DAAF51B-BFB7-E1A4-0B91-888CE133EBB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5" y="5589588"/>
            <a:ext cx="1079569" cy="4841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F2EC9B-AA79-4E08-5389-3FF0826EED8C}"/>
              </a:ext>
            </a:extLst>
          </p:cNvPr>
          <p:cNvSpPr txBox="1"/>
          <p:nvPr userDrawn="1"/>
        </p:nvSpPr>
        <p:spPr>
          <a:xfrm>
            <a:off x="123825" y="6368534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dirty="0">
                <a:solidFill>
                  <a:schemeClr val="bg1"/>
                </a:solidFill>
              </a:rPr>
              <a:t>2023MakeNTU </a:t>
            </a:r>
            <a:r>
              <a:rPr lang="zh-TW" altLang="en-US" dirty="0">
                <a:solidFill>
                  <a:schemeClr val="bg1"/>
                </a:solidFill>
              </a:rPr>
              <a:t>一半脫魯一半魯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A68033-0817-8959-0C64-7BD5FD12FD1B}"/>
              </a:ext>
            </a:extLst>
          </p:cNvPr>
          <p:cNvSpPr txBox="1"/>
          <p:nvPr userDrawn="1"/>
        </p:nvSpPr>
        <p:spPr>
          <a:xfrm>
            <a:off x="7235282" y="6375955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翻滾吧</a:t>
            </a:r>
            <a:r>
              <a:rPr lang="en-US" altLang="zh-TW" dirty="0">
                <a:solidFill>
                  <a:schemeClr val="bg1"/>
                </a:solidFill>
              </a:rPr>
              <a:t>! </a:t>
            </a:r>
            <a:r>
              <a:rPr lang="zh-TW" altLang="en-US" dirty="0">
                <a:solidFill>
                  <a:schemeClr val="bg1"/>
                </a:solidFill>
              </a:rPr>
              <a:t>迷因</a:t>
            </a:r>
            <a:r>
              <a:rPr lang="en-US" altLang="zh-TW" dirty="0">
                <a:solidFill>
                  <a:schemeClr val="bg1"/>
                </a:solidFill>
              </a:rPr>
              <a:t>! </a:t>
            </a:r>
            <a:r>
              <a:rPr lang="zh-TW" altLang="en-US" dirty="0">
                <a:solidFill>
                  <a:schemeClr val="bg1"/>
                </a:solidFill>
              </a:rPr>
              <a:t>親戚佳節防禦系統</a:t>
            </a:r>
          </a:p>
        </p:txBody>
      </p:sp>
    </p:spTree>
    <p:extLst>
      <p:ext uri="{BB962C8B-B14F-4D97-AF65-F5344CB8AC3E}">
        <p14:creationId xmlns:p14="http://schemas.microsoft.com/office/powerpoint/2010/main" val="1574214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3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drive.google.com/file/d/1G0ikib_mV_UWNLt9qQVDstJ_XB5N2hgd/view?usp=sharing" TargetMode="Externa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0E086-CF0B-2310-6EC1-B4775FE57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3886" y="1724530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zh-TW" altLang="en-US" b="1" i="0" dirty="0">
                <a:solidFill>
                  <a:srgbClr val="1C1E21"/>
                </a:solidFill>
                <a:effectLst/>
                <a:latin typeface="inherit"/>
              </a:rPr>
              <a:t>翻滾吧</a:t>
            </a:r>
            <a:r>
              <a:rPr lang="zh-TW" altLang="en-US" b="1" dirty="0">
                <a:solidFill>
                  <a:srgbClr val="1C1E21"/>
                </a:solidFill>
                <a:latin typeface="inherit"/>
              </a:rPr>
              <a:t>！</a:t>
            </a:r>
            <a:r>
              <a:rPr lang="zh-TW" altLang="en-US" b="1" i="0" dirty="0">
                <a:solidFill>
                  <a:srgbClr val="1C1E21"/>
                </a:solidFill>
                <a:effectLst/>
                <a:latin typeface="inherit"/>
              </a:rPr>
              <a:t>迷因</a:t>
            </a:r>
            <a:r>
              <a:rPr lang="zh-TW" altLang="en-US" b="1" dirty="0">
                <a:solidFill>
                  <a:srgbClr val="1C1E21"/>
                </a:solidFill>
                <a:latin typeface="inherit"/>
              </a:rPr>
              <a:t>！</a:t>
            </a:r>
            <a:br>
              <a:rPr lang="en-US" altLang="zh-TW" b="1" dirty="0">
                <a:solidFill>
                  <a:srgbClr val="1C1E21"/>
                </a:solidFill>
                <a:latin typeface="inherit"/>
              </a:rPr>
            </a:br>
            <a:r>
              <a:rPr lang="zh-TW" altLang="en-US" b="1" i="0" dirty="0">
                <a:solidFill>
                  <a:srgbClr val="1C1E21"/>
                </a:solidFill>
                <a:effectLst/>
                <a:latin typeface="inherit"/>
              </a:rPr>
              <a:t>親戚佳節防禦系統</a:t>
            </a:r>
            <a:endParaRPr lang="zh-TW" alt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EA633-FA61-7B46-F2C7-2D94C9A131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3886" y="4204205"/>
            <a:ext cx="9144000" cy="992264"/>
          </a:xfrm>
        </p:spPr>
        <p:txBody>
          <a:bodyPr/>
          <a:lstStyle/>
          <a:p>
            <a:pPr algn="l"/>
            <a:r>
              <a:rPr lang="en-US" altLang="zh-TW" spc="-150" dirty="0"/>
              <a:t>2023 </a:t>
            </a:r>
            <a:r>
              <a:rPr lang="en-US" altLang="zh-TW" spc="-150" dirty="0" err="1"/>
              <a:t>MakeNTU</a:t>
            </a:r>
            <a:r>
              <a:rPr lang="en-US" altLang="zh-TW" spc="-150" dirty="0"/>
              <a:t> </a:t>
            </a:r>
            <a:r>
              <a:rPr lang="zh-TW" altLang="en-US" spc="-150" dirty="0"/>
              <a:t>一半脫魯一半魯</a:t>
            </a:r>
            <a:endParaRPr lang="en-US" altLang="zh-TW" spc="-150" dirty="0"/>
          </a:p>
          <a:p>
            <a:pPr algn="l"/>
            <a:r>
              <a:rPr lang="zh-TW" altLang="en-US" spc="-150" dirty="0"/>
              <a:t>陽明交通大學 邱俊瑋、李承宗、張棋鈞、曾子薰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396201-DC6F-D4C1-5839-818C00A82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84999B-98F6-A01B-2A9B-87EB4B2D7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D004-1F0F-4A7F-A4A5-BAB9E5EE8D20}" type="slidenum">
              <a:rPr lang="zh-TW" altLang="en-US" smtClean="0"/>
              <a:t>1</a:t>
            </a:fld>
            <a:endParaRPr lang="zh-TW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DC5097-8CC3-6602-CA72-A15DDE44CE76}"/>
              </a:ext>
            </a:extLst>
          </p:cNvPr>
          <p:cNvSpPr/>
          <p:nvPr/>
        </p:nvSpPr>
        <p:spPr>
          <a:xfrm>
            <a:off x="89210" y="6367501"/>
            <a:ext cx="11809141" cy="365125"/>
          </a:xfrm>
          <a:prstGeom prst="rect">
            <a:avLst/>
          </a:prstGeom>
          <a:solidFill>
            <a:srgbClr val="006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 descr="71 Funny Cat Memes You'll Laugh at Every Time | Hilarious Cat Memes">
            <a:extLst>
              <a:ext uri="{FF2B5EF4-FFF2-40B4-BE49-F238E27FC236}">
                <a16:creationId xmlns:a16="http://schemas.microsoft.com/office/drawing/2014/main" id="{30887252-1B1A-C654-AC3E-DA575309DC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r="20000"/>
          <a:stretch/>
        </p:blipFill>
        <p:spPr bwMode="auto">
          <a:xfrm>
            <a:off x="1662155" y="2336591"/>
            <a:ext cx="1709236" cy="284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未提供說明。">
            <a:extLst>
              <a:ext uri="{FF2B5EF4-FFF2-40B4-BE49-F238E27FC236}">
                <a16:creationId xmlns:a16="http://schemas.microsoft.com/office/drawing/2014/main" id="{68CC51AA-ADE6-A438-164B-8C0B80C9BC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63" b="92109" l="9961" r="89974">
                        <a14:foregroundMark x1="53776" y1="70106" x2="53776" y2="70106"/>
                        <a14:foregroundMark x1="44271" y1="73900" x2="44271" y2="73900"/>
                        <a14:foregroundMark x1="42773" y1="68134" x2="42773" y2="68134"/>
                        <a14:foregroundMark x1="61133" y1="67830" x2="61133" y2="67830"/>
                        <a14:foregroundMark x1="54883" y1="65099" x2="54883" y2="65099"/>
                        <a14:foregroundMark x1="54883" y1="65099" x2="53971" y2="55539"/>
                        <a14:foregroundMark x1="53971" y1="55539" x2="54753" y2="72382"/>
                        <a14:foregroundMark x1="54753" y1="72382" x2="50000" y2="70561"/>
                        <a14:foregroundMark x1="50000" y1="70561" x2="50391" y2="66161"/>
                        <a14:foregroundMark x1="43229" y1="71927" x2="44727" y2="82701"/>
                        <a14:foregroundMark x1="44727" y1="82701" x2="41667" y2="73141"/>
                        <a14:foregroundMark x1="41667" y1="73141" x2="44727" y2="64340"/>
                        <a14:foregroundMark x1="44727" y1="64340" x2="44987" y2="70713"/>
                        <a14:foregroundMark x1="51628" y1="97269" x2="56901" y2="85281"/>
                        <a14:foregroundMark x1="56901" y1="85281" x2="51953" y2="92109"/>
                        <a14:foregroundMark x1="51953" y1="92109" x2="51497" y2="91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990" r="37065"/>
          <a:stretch/>
        </p:blipFill>
        <p:spPr bwMode="auto">
          <a:xfrm>
            <a:off x="9753778" y="3429000"/>
            <a:ext cx="1656348" cy="284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375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64A57-2E0F-6357-03DE-B25C6108F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作品動機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266913-D791-77DD-AE36-2F66C9EC3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0FC2F7-FC4A-5900-8A10-A706DCEE5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D004-1F0F-4A7F-A4A5-BAB9E5EE8D20}" type="slidenum">
              <a:rPr lang="zh-TW" altLang="en-US" smtClean="0"/>
              <a:pPr/>
              <a:t>2</a:t>
            </a:fld>
            <a:endParaRPr lang="zh-TW" altLang="en-US" dirty="0"/>
          </a:p>
        </p:txBody>
      </p:sp>
      <p:pic>
        <p:nvPicPr>
          <p:cNvPr id="8" name="Google Shape;200;p10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A5C6117A-5E06-F242-E8EA-BE1DAB29BCA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11674"/>
          <a:stretch/>
        </p:blipFill>
        <p:spPr>
          <a:xfrm>
            <a:off x="908606" y="2144945"/>
            <a:ext cx="2748994" cy="190770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E4EC327-2541-A3BC-78BB-F343273C6E1B}"/>
              </a:ext>
            </a:extLst>
          </p:cNvPr>
          <p:cNvSpPr txBox="1">
            <a:spLocks/>
          </p:cNvSpPr>
          <p:nvPr/>
        </p:nvSpPr>
        <p:spPr>
          <a:xfrm>
            <a:off x="4718608" y="4463875"/>
            <a:ext cx="2528860" cy="827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1800" dirty="0">
                <a:latin typeface="Times New Roman" panose="02020603050405020304" pitchFamily="18" charset="0"/>
              </a:rPr>
              <a:t>轉移焦點的酷炫迷因和</a:t>
            </a:r>
            <a:r>
              <a:rPr lang="en-US" altLang="zh-TW" sz="1800" dirty="0">
                <a:latin typeface="Times New Roman" panose="02020603050405020304" pitchFamily="18" charset="0"/>
              </a:rPr>
              <a:t>RGB LED</a:t>
            </a:r>
          </a:p>
        </p:txBody>
      </p:sp>
      <p:sp>
        <p:nvSpPr>
          <p:cNvPr id="10" name="Google Shape;204;p10">
            <a:extLst>
              <a:ext uri="{FF2B5EF4-FFF2-40B4-BE49-F238E27FC236}">
                <a16:creationId xmlns:a16="http://schemas.microsoft.com/office/drawing/2014/main" id="{0792564E-E01D-2F5B-B42C-ED133FFC3AB4}"/>
              </a:ext>
            </a:extLst>
          </p:cNvPr>
          <p:cNvSpPr txBox="1"/>
          <p:nvPr/>
        </p:nvSpPr>
        <p:spPr>
          <a:xfrm>
            <a:off x="3902817" y="3373265"/>
            <a:ext cx="50074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sz="4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650E6B0-E1C2-EDFE-9A3C-08ACFC30A18D}"/>
              </a:ext>
            </a:extLst>
          </p:cNvPr>
          <p:cNvSpPr txBox="1">
            <a:spLocks/>
          </p:cNvSpPr>
          <p:nvPr/>
        </p:nvSpPr>
        <p:spPr>
          <a:xfrm>
            <a:off x="908606" y="4404608"/>
            <a:ext cx="2748995" cy="827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1800" dirty="0">
                <a:latin typeface="Times New Roman" panose="02020603050405020304" pitchFamily="18" charset="0"/>
              </a:rPr>
              <a:t>過年佳節尷尬的親戚話題</a:t>
            </a:r>
            <a:endParaRPr lang="en-US" altLang="zh-TW" sz="1800" dirty="0">
              <a:latin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TW" altLang="en-US" sz="1800" dirty="0">
                <a:latin typeface="Times New Roman" panose="02020603050405020304" pitchFamily="18" charset="0"/>
              </a:rPr>
              <a:t>不知如何回應的長輩關心</a:t>
            </a:r>
            <a:endParaRPr lang="en-US" altLang="zh-TW" sz="1800" dirty="0">
              <a:latin typeface="Times New Roman" panose="02020603050405020304" pitchFamily="18" charset="0"/>
            </a:endParaRPr>
          </a:p>
        </p:txBody>
      </p:sp>
      <p:sp>
        <p:nvSpPr>
          <p:cNvPr id="13" name="Google Shape;225;p11">
            <a:extLst>
              <a:ext uri="{FF2B5EF4-FFF2-40B4-BE49-F238E27FC236}">
                <a16:creationId xmlns:a16="http://schemas.microsoft.com/office/drawing/2014/main" id="{20C30AC7-CB55-29F0-9681-A3D0136F5A77}"/>
              </a:ext>
            </a:extLst>
          </p:cNvPr>
          <p:cNvSpPr txBox="1"/>
          <p:nvPr/>
        </p:nvSpPr>
        <p:spPr>
          <a:xfrm>
            <a:off x="7770309" y="3416285"/>
            <a:ext cx="50074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sz="4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54D560B-52B2-2A09-A992-4AAAA88D51C5}"/>
              </a:ext>
            </a:extLst>
          </p:cNvPr>
          <p:cNvSpPr txBox="1">
            <a:spLocks/>
          </p:cNvSpPr>
          <p:nvPr/>
        </p:nvSpPr>
        <p:spPr>
          <a:xfrm>
            <a:off x="8655618" y="4513937"/>
            <a:ext cx="2748995" cy="8279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b="1" i="0" u="none" strike="noStrike" dirty="0">
                <a:effectLst/>
                <a:latin typeface="Times New Roman" panose="02020603050405020304" pitchFamily="18" charset="0"/>
              </a:rPr>
              <a:t>胸前穿戴式</a:t>
            </a:r>
            <a:br>
              <a:rPr lang="en-US" altLang="zh-TW" b="1" i="0" u="none" strike="noStrike" dirty="0">
                <a:effectLst/>
                <a:latin typeface="Times New Roman" panose="02020603050405020304" pitchFamily="18" charset="0"/>
              </a:rPr>
            </a:br>
            <a:r>
              <a:rPr lang="zh-TW" altLang="en-US" b="1" i="0" u="none" strike="noStrike" dirty="0">
                <a:effectLst/>
                <a:latin typeface="Times New Roman" panose="02020603050405020304" pitchFamily="18" charset="0"/>
              </a:rPr>
              <a:t>隨機迷因</a:t>
            </a:r>
            <a:endParaRPr lang="en-US" altLang="zh-TW" b="1" dirty="0">
              <a:latin typeface="Times New Roman" panose="02020603050405020304" pitchFamily="18" charset="0"/>
            </a:endParaRPr>
          </a:p>
        </p:txBody>
      </p:sp>
      <p:pic>
        <p:nvPicPr>
          <p:cNvPr id="4098" name="Picture 2" descr="未提供說明。">
            <a:extLst>
              <a:ext uri="{FF2B5EF4-FFF2-40B4-BE49-F238E27FC236}">
                <a16:creationId xmlns:a16="http://schemas.microsoft.com/office/drawing/2014/main" id="{2D237B4C-B42A-4DFA-7149-FD857B03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688" y="2243030"/>
            <a:ext cx="2044700" cy="198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未提供說明。">
            <a:extLst>
              <a:ext uri="{FF2B5EF4-FFF2-40B4-BE49-F238E27FC236}">
                <a16:creationId xmlns:a16="http://schemas.microsoft.com/office/drawing/2014/main" id="{74BEA32B-B696-7B85-AA36-A5D88FEFA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498" b="89985" l="9961" r="89974">
                        <a14:foregroundMark x1="40951" y1="53263" x2="49479" y2="44158"/>
                        <a14:foregroundMark x1="49479" y1="44158" x2="47591" y2="64492"/>
                        <a14:foregroundMark x1="47591" y1="64492" x2="36979" y2="61457"/>
                        <a14:foregroundMark x1="36979" y1="61457" x2="36589" y2="48255"/>
                        <a14:foregroundMark x1="36589" y1="48255" x2="38802" y2="40668"/>
                        <a14:foregroundMark x1="57096" y1="44006" x2="55664" y2="28528"/>
                        <a14:foregroundMark x1="55664" y1="28528" x2="59831" y2="20486"/>
                        <a14:foregroundMark x1="59831" y1="20486" x2="62630" y2="40516"/>
                        <a14:foregroundMark x1="62630" y1="40516" x2="62630" y2="75417"/>
                        <a14:foregroundMark x1="62630" y1="75417" x2="58984" y2="84825"/>
                        <a14:foregroundMark x1="58984" y1="84825" x2="51172" y2="94689"/>
                        <a14:foregroundMark x1="51172" y1="94689" x2="54167" y2="58422"/>
                        <a14:foregroundMark x1="54167" y1="58422" x2="50326" y2="31411"/>
                        <a14:foregroundMark x1="50326" y1="31411" x2="42122" y2="20334"/>
                        <a14:foregroundMark x1="42122" y1="20334" x2="53646" y2="8498"/>
                        <a14:foregroundMark x1="53646" y1="8498" x2="57552" y2="15326"/>
                        <a14:foregroundMark x1="57552" y1="15326" x2="62370" y2="12747"/>
                        <a14:foregroundMark x1="62370" y1="12747" x2="62630" y2="20789"/>
                        <a14:foregroundMark x1="61003" y1="28376" x2="60742" y2="29135"/>
                        <a14:foregroundMark x1="38672" y1="18513" x2="39844" y2="19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11" r="33723"/>
          <a:stretch/>
        </p:blipFill>
        <p:spPr bwMode="auto">
          <a:xfrm>
            <a:off x="8901618" y="2115791"/>
            <a:ext cx="1889762" cy="236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758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64A57-2E0F-6357-03DE-B25C6108F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作品亮點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D7E96-F076-CE9C-E069-6CB841840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42448"/>
            <a:ext cx="10515600" cy="3735194"/>
          </a:xfrm>
        </p:spPr>
        <p:txBody>
          <a:bodyPr/>
          <a:lstStyle/>
          <a:p>
            <a:r>
              <a:rPr lang="zh-TW" altLang="en-US" dirty="0"/>
              <a:t>語音辨識使用邊緣計算：低延遲、高效能、低功耗</a:t>
            </a:r>
            <a:endParaRPr lang="en-US" altLang="zh-TW" dirty="0"/>
          </a:p>
          <a:p>
            <a:r>
              <a:rPr lang="zh-TW" altLang="en-US" dirty="0"/>
              <a:t>多應用場景：迷因噴射機、互動式教具、寵物玩具</a:t>
            </a:r>
            <a:endParaRPr lang="en-US" altLang="zh-TW" dirty="0"/>
          </a:p>
          <a:p>
            <a:r>
              <a:rPr lang="en-US" altLang="zh-TW" dirty="0" err="1"/>
              <a:t>PSoC</a:t>
            </a:r>
            <a:r>
              <a:rPr lang="zh-TW" altLang="en-US" dirty="0"/>
              <a:t>、多數裝置網路通訊：相容性高，可持續增加感測器及功能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266913-D791-77DD-AE36-2F66C9EC3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0FC2F7-FC4A-5900-8A10-A706DCEE5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D004-1F0F-4A7F-A4A5-BAB9E5EE8D20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sp>
        <p:nvSpPr>
          <p:cNvPr id="7" name="Google Shape;258;p15">
            <a:extLst>
              <a:ext uri="{FF2B5EF4-FFF2-40B4-BE49-F238E27FC236}">
                <a16:creationId xmlns:a16="http://schemas.microsoft.com/office/drawing/2014/main" id="{0016FB21-6BE7-2443-AA7D-7B88F20EDEBE}"/>
              </a:ext>
            </a:extLst>
          </p:cNvPr>
          <p:cNvSpPr/>
          <p:nvPr/>
        </p:nvSpPr>
        <p:spPr>
          <a:xfrm>
            <a:off x="1982261" y="2163867"/>
            <a:ext cx="1868226" cy="10516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cap="flat" cmpd="sng">
            <a:solidFill>
              <a:srgbClr val="0066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260;p15">
            <a:extLst>
              <a:ext uri="{FF2B5EF4-FFF2-40B4-BE49-F238E27FC236}">
                <a16:creationId xmlns:a16="http://schemas.microsoft.com/office/drawing/2014/main" id="{938BCDED-9898-D916-A60C-DE0BACEF9CDF}"/>
              </a:ext>
            </a:extLst>
          </p:cNvPr>
          <p:cNvSpPr txBox="1"/>
          <p:nvPr/>
        </p:nvSpPr>
        <p:spPr>
          <a:xfrm>
            <a:off x="2001473" y="2192767"/>
            <a:ext cx="1868226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zh-TW" alt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當聽到招呼語時會展示友善長輩圖</a:t>
            </a:r>
            <a:endParaRPr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Google Shape;267;p15">
            <a:extLst>
              <a:ext uri="{FF2B5EF4-FFF2-40B4-BE49-F238E27FC236}">
                <a16:creationId xmlns:a16="http://schemas.microsoft.com/office/drawing/2014/main" id="{62C66AF0-B08B-1854-5D3E-FF4F9CAD07FA}"/>
              </a:ext>
            </a:extLst>
          </p:cNvPr>
          <p:cNvCxnSpPr>
            <a:cxnSpLocks/>
          </p:cNvCxnSpPr>
          <p:nvPr/>
        </p:nvCxnSpPr>
        <p:spPr>
          <a:xfrm flipH="1">
            <a:off x="4105198" y="2692476"/>
            <a:ext cx="797003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12" name="Google Shape;260;p15">
            <a:extLst>
              <a:ext uri="{FF2B5EF4-FFF2-40B4-BE49-F238E27FC236}">
                <a16:creationId xmlns:a16="http://schemas.microsoft.com/office/drawing/2014/main" id="{2E243367-15AC-4697-A35C-D8A55FFC0B70}"/>
              </a:ext>
            </a:extLst>
          </p:cNvPr>
          <p:cNvSpPr txBox="1"/>
          <p:nvPr/>
        </p:nvSpPr>
        <p:spPr>
          <a:xfrm>
            <a:off x="5147227" y="2199920"/>
            <a:ext cx="1868226" cy="10156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zh-TW" alt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語音辨識到特殊尷尬字詞</a:t>
            </a:r>
            <a:r>
              <a:rPr lang="en-US" altLang="zh-TW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zh-TW" alt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結婚、薪水</a:t>
            </a:r>
            <a:r>
              <a:rPr lang="en-US" altLang="zh-TW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…)</a:t>
            </a:r>
            <a:endParaRPr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Google Shape;267;p15">
            <a:extLst>
              <a:ext uri="{FF2B5EF4-FFF2-40B4-BE49-F238E27FC236}">
                <a16:creationId xmlns:a16="http://schemas.microsoft.com/office/drawing/2014/main" id="{174D6ACE-D512-41AB-3550-63170E653F2F}"/>
              </a:ext>
            </a:extLst>
          </p:cNvPr>
          <p:cNvCxnSpPr>
            <a:cxnSpLocks/>
          </p:cNvCxnSpPr>
          <p:nvPr/>
        </p:nvCxnSpPr>
        <p:spPr>
          <a:xfrm flipH="1">
            <a:off x="7250952" y="2699629"/>
            <a:ext cx="797003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6" name="Google Shape;260;p15">
            <a:extLst>
              <a:ext uri="{FF2B5EF4-FFF2-40B4-BE49-F238E27FC236}">
                <a16:creationId xmlns:a16="http://schemas.microsoft.com/office/drawing/2014/main" id="{98041E76-AD51-12D0-FFA3-468271919CC1}"/>
              </a:ext>
            </a:extLst>
          </p:cNvPr>
          <p:cNvSpPr txBox="1"/>
          <p:nvPr/>
        </p:nvSpPr>
        <p:spPr>
          <a:xfrm>
            <a:off x="8343031" y="2181893"/>
            <a:ext cx="1868226" cy="1015632"/>
          </a:xfrm>
          <a:prstGeom prst="rect">
            <a:avLst/>
          </a:prstGeom>
          <a:solidFill>
            <a:srgbClr val="FAC2CD"/>
          </a:solidFill>
          <a:ln w="28575">
            <a:solidFill>
              <a:srgbClr val="ED194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lang="en-US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lang="en-US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260;p15">
            <a:extLst>
              <a:ext uri="{FF2B5EF4-FFF2-40B4-BE49-F238E27FC236}">
                <a16:creationId xmlns:a16="http://schemas.microsoft.com/office/drawing/2014/main" id="{EC25CB68-2B6F-BA7D-40CD-E0182D63FDC2}"/>
              </a:ext>
            </a:extLst>
          </p:cNvPr>
          <p:cNvSpPr txBox="1"/>
          <p:nvPr/>
        </p:nvSpPr>
        <p:spPr>
          <a:xfrm>
            <a:off x="8302666" y="2466575"/>
            <a:ext cx="1868226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zh-TW" alt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展示對應迷因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5764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266913-D791-77DD-AE36-2F66C9EC3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0FC2F7-FC4A-5900-8A10-A706DCEE5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D004-1F0F-4A7F-A4A5-BAB9E5EE8D20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2D2DC19-10E5-B4C0-E050-113E4A226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2" name="Picture 2" descr="未提供說明。">
            <a:extLst>
              <a:ext uri="{FF2B5EF4-FFF2-40B4-BE49-F238E27FC236}">
                <a16:creationId xmlns:a16="http://schemas.microsoft.com/office/drawing/2014/main" id="{30B89543-CBB4-93AA-82FE-86AE160F3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2617"/>
            <a:ext cx="12192000" cy="523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784494-0C91-F7E8-35F9-3FAD8E6C7DD2}"/>
              </a:ext>
            </a:extLst>
          </p:cNvPr>
          <p:cNvSpPr/>
          <p:nvPr/>
        </p:nvSpPr>
        <p:spPr>
          <a:xfrm>
            <a:off x="8153400" y="2120784"/>
            <a:ext cx="1351722" cy="480535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/>
              <a:t>迷因卡紙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0E688E-04AF-C708-3D10-14EF9D7948A4}"/>
              </a:ext>
            </a:extLst>
          </p:cNvPr>
          <p:cNvSpPr/>
          <p:nvPr/>
        </p:nvSpPr>
        <p:spPr>
          <a:xfrm>
            <a:off x="4177748" y="4447546"/>
            <a:ext cx="2093844" cy="480535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/>
              <a:t>機械輪軸、培林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3765CD-8985-FA44-419B-A43705085CE7}"/>
              </a:ext>
            </a:extLst>
          </p:cNvPr>
          <p:cNvSpPr/>
          <p:nvPr/>
        </p:nvSpPr>
        <p:spPr>
          <a:xfrm>
            <a:off x="3101009" y="2071380"/>
            <a:ext cx="1464366" cy="480535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/>
              <a:t>搭載開發版</a:t>
            </a:r>
          </a:p>
        </p:txBody>
      </p:sp>
    </p:spTree>
    <p:extLst>
      <p:ext uri="{BB962C8B-B14F-4D97-AF65-F5344CB8AC3E}">
        <p14:creationId xmlns:p14="http://schemas.microsoft.com/office/powerpoint/2010/main" val="1905787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266913-D791-77DD-AE36-2F66C9EC3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0FC2F7-FC4A-5900-8A10-A706DCEE5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D004-1F0F-4A7F-A4A5-BAB9E5EE8D20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sp>
        <p:nvSpPr>
          <p:cNvPr id="15" name="Google Shape;258;p15">
            <a:extLst>
              <a:ext uri="{FF2B5EF4-FFF2-40B4-BE49-F238E27FC236}">
                <a16:creationId xmlns:a16="http://schemas.microsoft.com/office/drawing/2014/main" id="{43AE5013-971C-0287-51AB-7FFCF4C4EBBA}"/>
              </a:ext>
            </a:extLst>
          </p:cNvPr>
          <p:cNvSpPr/>
          <p:nvPr/>
        </p:nvSpPr>
        <p:spPr>
          <a:xfrm>
            <a:off x="3015194" y="1359960"/>
            <a:ext cx="1868226" cy="10516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cap="flat" cmpd="sng">
            <a:solidFill>
              <a:srgbClr val="0066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259;p15">
            <a:extLst>
              <a:ext uri="{FF2B5EF4-FFF2-40B4-BE49-F238E27FC236}">
                <a16:creationId xmlns:a16="http://schemas.microsoft.com/office/drawing/2014/main" id="{EB78EB85-F07E-6F9B-ACA5-84D3971F2220}"/>
              </a:ext>
            </a:extLst>
          </p:cNvPr>
          <p:cNvSpPr txBox="1"/>
          <p:nvPr/>
        </p:nvSpPr>
        <p:spPr>
          <a:xfrm>
            <a:off x="2978873" y="1326685"/>
            <a:ext cx="1711662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altLang="zh-TW" sz="13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PSoC</a:t>
            </a:r>
            <a:r>
              <a:rPr lang="en-US" altLang="zh-TW" sz="13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CY8CKIT</a:t>
            </a:r>
            <a:endParaRPr sz="5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260;p15">
            <a:extLst>
              <a:ext uri="{FF2B5EF4-FFF2-40B4-BE49-F238E27FC236}">
                <a16:creationId xmlns:a16="http://schemas.microsoft.com/office/drawing/2014/main" id="{FD38DB9B-7211-9F8D-86A0-F3192319F634}"/>
              </a:ext>
            </a:extLst>
          </p:cNvPr>
          <p:cNvSpPr txBox="1"/>
          <p:nvPr/>
        </p:nvSpPr>
        <p:spPr>
          <a:xfrm>
            <a:off x="3034406" y="1617463"/>
            <a:ext cx="1868226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zh-TW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altLang="zh-TW" sz="13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Voice detection</a:t>
            </a:r>
            <a:endParaRPr sz="13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zh-TW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altLang="zh-TW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Edge computing</a:t>
            </a:r>
            <a:endParaRPr sz="13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zh-TW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altLang="zh-TW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Wi-Fi </a:t>
            </a:r>
            <a:r>
              <a:rPr lang="en-US" altLang="zh-TW" sz="13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udp</a:t>
            </a:r>
            <a:r>
              <a:rPr lang="en-US" altLang="zh-TW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connection</a:t>
            </a:r>
            <a:endParaRPr sz="13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262;p15">
            <a:extLst>
              <a:ext uri="{FF2B5EF4-FFF2-40B4-BE49-F238E27FC236}">
                <a16:creationId xmlns:a16="http://schemas.microsoft.com/office/drawing/2014/main" id="{E864CB0B-B405-F908-A4EE-11C2AB7728AE}"/>
              </a:ext>
            </a:extLst>
          </p:cNvPr>
          <p:cNvSpPr/>
          <p:nvPr/>
        </p:nvSpPr>
        <p:spPr>
          <a:xfrm>
            <a:off x="3302038" y="3108297"/>
            <a:ext cx="1561225" cy="9303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cap="flat" cmpd="sng">
            <a:solidFill>
              <a:srgbClr val="0066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63;p15">
            <a:extLst>
              <a:ext uri="{FF2B5EF4-FFF2-40B4-BE49-F238E27FC236}">
                <a16:creationId xmlns:a16="http://schemas.microsoft.com/office/drawing/2014/main" id="{61904E27-D6C9-C4EA-F819-524BF3A762BA}"/>
              </a:ext>
            </a:extLst>
          </p:cNvPr>
          <p:cNvSpPr txBox="1"/>
          <p:nvPr/>
        </p:nvSpPr>
        <p:spPr>
          <a:xfrm>
            <a:off x="3264638" y="3073830"/>
            <a:ext cx="1561225" cy="339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altLang="zh-TW" sz="13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Website</a:t>
            </a:r>
            <a:endParaRPr sz="5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64;p15">
            <a:extLst>
              <a:ext uri="{FF2B5EF4-FFF2-40B4-BE49-F238E27FC236}">
                <a16:creationId xmlns:a16="http://schemas.microsoft.com/office/drawing/2014/main" id="{CEE47FBC-03AB-0D5F-9740-96DFE5471995}"/>
              </a:ext>
            </a:extLst>
          </p:cNvPr>
          <p:cNvSpPr txBox="1"/>
          <p:nvPr/>
        </p:nvSpPr>
        <p:spPr>
          <a:xfrm>
            <a:off x="3294991" y="3362986"/>
            <a:ext cx="1612673" cy="515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zh-TW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altLang="zh-TW" sz="13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Meme choosing</a:t>
            </a:r>
            <a:endParaRPr sz="13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zh-TW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altLang="zh-TW" sz="13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Good UI Design</a:t>
            </a:r>
            <a:endParaRPr sz="13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66;p15">
            <a:extLst>
              <a:ext uri="{FF2B5EF4-FFF2-40B4-BE49-F238E27FC236}">
                <a16:creationId xmlns:a16="http://schemas.microsoft.com/office/drawing/2014/main" id="{59A5A2E2-18A5-973B-0BD3-03B8085531AD}"/>
              </a:ext>
            </a:extLst>
          </p:cNvPr>
          <p:cNvSpPr txBox="1"/>
          <p:nvPr/>
        </p:nvSpPr>
        <p:spPr>
          <a:xfrm>
            <a:off x="5739823" y="2857579"/>
            <a:ext cx="871877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altLang="zh-TW" sz="13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Wi-Fi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" name="Google Shape;267;p15">
            <a:extLst>
              <a:ext uri="{FF2B5EF4-FFF2-40B4-BE49-F238E27FC236}">
                <a16:creationId xmlns:a16="http://schemas.microsoft.com/office/drawing/2014/main" id="{C025EAD6-CCD3-7F72-42B9-433F7806E82B}"/>
              </a:ext>
            </a:extLst>
          </p:cNvPr>
          <p:cNvCxnSpPr>
            <a:cxnSpLocks/>
          </p:cNvCxnSpPr>
          <p:nvPr/>
        </p:nvCxnSpPr>
        <p:spPr>
          <a:xfrm flipH="1">
            <a:off x="5781597" y="2747239"/>
            <a:ext cx="1724103" cy="680011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28" name="Google Shape;271;p15">
            <a:extLst>
              <a:ext uri="{FF2B5EF4-FFF2-40B4-BE49-F238E27FC236}">
                <a16:creationId xmlns:a16="http://schemas.microsoft.com/office/drawing/2014/main" id="{E217E33B-C9DF-1028-FED4-C7DB03344D5E}"/>
              </a:ext>
            </a:extLst>
          </p:cNvPr>
          <p:cNvSpPr txBox="1"/>
          <p:nvPr/>
        </p:nvSpPr>
        <p:spPr>
          <a:xfrm>
            <a:off x="5917601" y="3268973"/>
            <a:ext cx="1271699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altLang="zh-TW" sz="13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Meme Choice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 descr="PSoC® 62S2 Wi-Fi BT PIONEER KITCY8CKIT-062S2-43012 QUICK START GUIDE">
            <a:extLst>
              <a:ext uri="{FF2B5EF4-FFF2-40B4-BE49-F238E27FC236}">
                <a16:creationId xmlns:a16="http://schemas.microsoft.com/office/drawing/2014/main" id="{BAFD4B2F-F901-6086-CFC5-FCA3F921E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34" y="1359960"/>
            <a:ext cx="1808160" cy="105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未提供說明。">
            <a:extLst>
              <a:ext uri="{FF2B5EF4-FFF2-40B4-BE49-F238E27FC236}">
                <a16:creationId xmlns:a16="http://schemas.microsoft.com/office/drawing/2014/main" id="{695F1C49-E4D7-947F-80CC-E8E856C68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395" y="3163050"/>
            <a:ext cx="1830848" cy="843191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32F9A499-9DBB-FB35-EAD1-23806E53CC30}"/>
              </a:ext>
            </a:extLst>
          </p:cNvPr>
          <p:cNvGrpSpPr/>
          <p:nvPr/>
        </p:nvGrpSpPr>
        <p:grpSpPr>
          <a:xfrm>
            <a:off x="7876435" y="1600609"/>
            <a:ext cx="2056213" cy="1533960"/>
            <a:chOff x="7867086" y="1123516"/>
            <a:chExt cx="2056213" cy="1533960"/>
          </a:xfrm>
        </p:grpSpPr>
        <p:sp>
          <p:nvSpPr>
            <p:cNvPr id="8" name="Google Shape;251;p15">
              <a:extLst>
                <a:ext uri="{FF2B5EF4-FFF2-40B4-BE49-F238E27FC236}">
                  <a16:creationId xmlns:a16="http://schemas.microsoft.com/office/drawing/2014/main" id="{AAC5F8D3-45F6-6A39-EFDF-37B65AAE20C1}"/>
                </a:ext>
              </a:extLst>
            </p:cNvPr>
            <p:cNvSpPr/>
            <p:nvPr/>
          </p:nvSpPr>
          <p:spPr>
            <a:xfrm>
              <a:off x="7867086" y="1123516"/>
              <a:ext cx="2056200" cy="1533960"/>
            </a:xfrm>
            <a:prstGeom prst="rect">
              <a:avLst/>
            </a:prstGeom>
            <a:solidFill>
              <a:srgbClr val="FAC2CD"/>
            </a:solidFill>
            <a:ln w="28575" cap="flat" cmpd="sng">
              <a:solidFill>
                <a:srgbClr val="ED194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" name="Google Shape;252;p15">
              <a:extLst>
                <a:ext uri="{FF2B5EF4-FFF2-40B4-BE49-F238E27FC236}">
                  <a16:creationId xmlns:a16="http://schemas.microsoft.com/office/drawing/2014/main" id="{EF081470-D987-413C-BB49-49B41FCD49CB}"/>
                </a:ext>
              </a:extLst>
            </p:cNvPr>
            <p:cNvCxnSpPr/>
            <p:nvPr/>
          </p:nvCxnSpPr>
          <p:spPr>
            <a:xfrm>
              <a:off x="7867099" y="1634388"/>
              <a:ext cx="2056200" cy="0"/>
            </a:xfrm>
            <a:prstGeom prst="straightConnector1">
              <a:avLst/>
            </a:prstGeom>
            <a:solidFill>
              <a:srgbClr val="FAC2CD"/>
            </a:solidFill>
            <a:ln w="28575" cap="flat" cmpd="sng">
              <a:solidFill>
                <a:srgbClr val="ED194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" name="Google Shape;253;p15">
              <a:extLst>
                <a:ext uri="{FF2B5EF4-FFF2-40B4-BE49-F238E27FC236}">
                  <a16:creationId xmlns:a16="http://schemas.microsoft.com/office/drawing/2014/main" id="{36A39F99-D764-394B-EEFF-558370B07D95}"/>
                </a:ext>
              </a:extLst>
            </p:cNvPr>
            <p:cNvSpPr txBox="1"/>
            <p:nvPr/>
          </p:nvSpPr>
          <p:spPr>
            <a:xfrm>
              <a:off x="7999521" y="1227072"/>
              <a:ext cx="1813892" cy="400079"/>
            </a:xfrm>
            <a:prstGeom prst="rect">
              <a:avLst/>
            </a:prstGeom>
            <a:solidFill>
              <a:srgbClr val="FAC2CD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altLang="zh-TW" sz="1400" b="1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ESP32</a:t>
              </a:r>
              <a:endParaRPr sz="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56;p15">
              <a:extLst>
                <a:ext uri="{FF2B5EF4-FFF2-40B4-BE49-F238E27FC236}">
                  <a16:creationId xmlns:a16="http://schemas.microsoft.com/office/drawing/2014/main" id="{475BE77E-0A5C-D7E1-F62A-D8AB528A0E34}"/>
                </a:ext>
              </a:extLst>
            </p:cNvPr>
            <p:cNvSpPr txBox="1"/>
            <p:nvPr/>
          </p:nvSpPr>
          <p:spPr>
            <a:xfrm>
              <a:off x="7914504" y="1667678"/>
              <a:ext cx="1953485" cy="830966"/>
            </a:xfrm>
            <a:prstGeom prst="rect">
              <a:avLst/>
            </a:prstGeom>
            <a:solidFill>
              <a:srgbClr val="FAC2CD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WS2812</a:t>
              </a:r>
            </a:p>
            <a:p>
              <a:pPr marR="0" lvl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</a:pPr>
              <a:r>
                <a:rPr lang="en-US" sz="1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LED RGB strip</a:t>
              </a:r>
              <a:br>
                <a:rPr lang="en-US" sz="14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4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Warning &amp; Attract</a:t>
              </a:r>
              <a:endPara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256;p15">
            <a:extLst>
              <a:ext uri="{FF2B5EF4-FFF2-40B4-BE49-F238E27FC236}">
                <a16:creationId xmlns:a16="http://schemas.microsoft.com/office/drawing/2014/main" id="{046EE5C6-EDDA-1D29-1875-CCF8DD18D9C0}"/>
              </a:ext>
            </a:extLst>
          </p:cNvPr>
          <p:cNvSpPr txBox="1"/>
          <p:nvPr/>
        </p:nvSpPr>
        <p:spPr>
          <a:xfrm>
            <a:off x="2860989" y="4646625"/>
            <a:ext cx="2022431" cy="8309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6B3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XENSIV 60GHz Radar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Small radar</a:t>
            </a:r>
            <a:b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Human Detection</a:t>
            </a:r>
          </a:p>
        </p:txBody>
      </p:sp>
      <p:sp>
        <p:nvSpPr>
          <p:cNvPr id="44" name="Google Shape;266;p15">
            <a:extLst>
              <a:ext uri="{FF2B5EF4-FFF2-40B4-BE49-F238E27FC236}">
                <a16:creationId xmlns:a16="http://schemas.microsoft.com/office/drawing/2014/main" id="{B25541CF-B94A-4A20-D9E8-3066089DD93C}"/>
              </a:ext>
            </a:extLst>
          </p:cNvPr>
          <p:cNvSpPr txBox="1"/>
          <p:nvPr/>
        </p:nvSpPr>
        <p:spPr>
          <a:xfrm>
            <a:off x="5145747" y="4157416"/>
            <a:ext cx="1271699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altLang="zh-TW" sz="13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analogRead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" name="Google Shape;267;p15">
            <a:extLst>
              <a:ext uri="{FF2B5EF4-FFF2-40B4-BE49-F238E27FC236}">
                <a16:creationId xmlns:a16="http://schemas.microsoft.com/office/drawing/2014/main" id="{4EED4047-88AE-835F-290D-98E630D4223A}"/>
              </a:ext>
            </a:extLst>
          </p:cNvPr>
          <p:cNvCxnSpPr>
            <a:cxnSpLocks/>
          </p:cNvCxnSpPr>
          <p:nvPr/>
        </p:nvCxnSpPr>
        <p:spPr>
          <a:xfrm flipH="1">
            <a:off x="5688482" y="3336296"/>
            <a:ext cx="1817218" cy="164527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46" name="Google Shape;271;p15">
            <a:extLst>
              <a:ext uri="{FF2B5EF4-FFF2-40B4-BE49-F238E27FC236}">
                <a16:creationId xmlns:a16="http://schemas.microsoft.com/office/drawing/2014/main" id="{1B081183-5AA0-7957-F72C-E8A83A0E3EA9}"/>
              </a:ext>
            </a:extLst>
          </p:cNvPr>
          <p:cNvSpPr txBox="1"/>
          <p:nvPr/>
        </p:nvSpPr>
        <p:spPr>
          <a:xfrm>
            <a:off x="6036883" y="4461114"/>
            <a:ext cx="12716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altLang="zh-TW" sz="13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Human Detection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266;p15">
            <a:extLst>
              <a:ext uri="{FF2B5EF4-FFF2-40B4-BE49-F238E27FC236}">
                <a16:creationId xmlns:a16="http://schemas.microsoft.com/office/drawing/2014/main" id="{CEC7AC46-8D14-45FA-4D81-89C75C5B6E68}"/>
              </a:ext>
            </a:extLst>
          </p:cNvPr>
          <p:cNvSpPr txBox="1"/>
          <p:nvPr/>
        </p:nvSpPr>
        <p:spPr>
          <a:xfrm>
            <a:off x="6109150" y="1640905"/>
            <a:ext cx="871877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altLang="zh-TW" sz="13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Wi-Fi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" name="Google Shape;267;p15">
            <a:extLst>
              <a:ext uri="{FF2B5EF4-FFF2-40B4-BE49-F238E27FC236}">
                <a16:creationId xmlns:a16="http://schemas.microsoft.com/office/drawing/2014/main" id="{09E4B3CB-23E3-34E2-D52E-851BAAB34EC2}"/>
              </a:ext>
            </a:extLst>
          </p:cNvPr>
          <p:cNvCxnSpPr>
            <a:cxnSpLocks/>
          </p:cNvCxnSpPr>
          <p:nvPr/>
        </p:nvCxnSpPr>
        <p:spPr>
          <a:xfrm flipH="1" flipV="1">
            <a:off x="5781597" y="2007102"/>
            <a:ext cx="1526985" cy="2761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55" name="Google Shape;271;p15">
            <a:extLst>
              <a:ext uri="{FF2B5EF4-FFF2-40B4-BE49-F238E27FC236}">
                <a16:creationId xmlns:a16="http://schemas.microsoft.com/office/drawing/2014/main" id="{3FEE3F2D-DA20-994C-9936-58929B20FD02}"/>
              </a:ext>
            </a:extLst>
          </p:cNvPr>
          <p:cNvSpPr txBox="1"/>
          <p:nvPr/>
        </p:nvSpPr>
        <p:spPr>
          <a:xfrm>
            <a:off x="5689047" y="2010094"/>
            <a:ext cx="1724103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altLang="zh-TW" sz="13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Voice Detection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6" name="Picture 8" descr="SHIELDBGT60LTR11AIPTOBO1">
            <a:extLst>
              <a:ext uri="{FF2B5EF4-FFF2-40B4-BE49-F238E27FC236}">
                <a16:creationId xmlns:a16="http://schemas.microsoft.com/office/drawing/2014/main" id="{6FB9A013-7EE3-4196-637B-DF9BC5317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761" y="4517896"/>
            <a:ext cx="1303867" cy="130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ESP32-DevKitC-32UE Espressif Systems | Mouser 臺灣">
            <a:extLst>
              <a:ext uri="{FF2B5EF4-FFF2-40B4-BE49-F238E27FC236}">
                <a16:creationId xmlns:a16="http://schemas.microsoft.com/office/drawing/2014/main" id="{B53D85DC-1460-795E-3FF8-9890F33C5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5169" y="1519030"/>
            <a:ext cx="1286210" cy="173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42346511-B404-9881-E99B-D53EBEB74EBE}"/>
              </a:ext>
            </a:extLst>
          </p:cNvPr>
          <p:cNvGrpSpPr/>
          <p:nvPr/>
        </p:nvGrpSpPr>
        <p:grpSpPr>
          <a:xfrm>
            <a:off x="7884730" y="3837712"/>
            <a:ext cx="2056213" cy="1460263"/>
            <a:chOff x="7846521" y="3799546"/>
            <a:chExt cx="2056213" cy="1460263"/>
          </a:xfrm>
        </p:grpSpPr>
        <p:sp>
          <p:nvSpPr>
            <p:cNvPr id="18" name="Google Shape;251;p15">
              <a:extLst>
                <a:ext uri="{FF2B5EF4-FFF2-40B4-BE49-F238E27FC236}">
                  <a16:creationId xmlns:a16="http://schemas.microsoft.com/office/drawing/2014/main" id="{0FF419EE-CF3A-F242-7BE9-F032C4324757}"/>
                </a:ext>
              </a:extLst>
            </p:cNvPr>
            <p:cNvSpPr/>
            <p:nvPr/>
          </p:nvSpPr>
          <p:spPr>
            <a:xfrm>
              <a:off x="7846521" y="3799546"/>
              <a:ext cx="2056200" cy="1460263"/>
            </a:xfrm>
            <a:prstGeom prst="rect">
              <a:avLst/>
            </a:prstGeom>
            <a:solidFill>
              <a:srgbClr val="FAC2CD"/>
            </a:solidFill>
            <a:ln w="28575" cap="flat" cmpd="sng">
              <a:solidFill>
                <a:srgbClr val="ED194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" name="Google Shape;252;p15">
              <a:extLst>
                <a:ext uri="{FF2B5EF4-FFF2-40B4-BE49-F238E27FC236}">
                  <a16:creationId xmlns:a16="http://schemas.microsoft.com/office/drawing/2014/main" id="{94B5D6CC-8BEB-1476-2D0F-C515609E2B22}"/>
                </a:ext>
              </a:extLst>
            </p:cNvPr>
            <p:cNvCxnSpPr/>
            <p:nvPr/>
          </p:nvCxnSpPr>
          <p:spPr>
            <a:xfrm>
              <a:off x="7846534" y="4310419"/>
              <a:ext cx="2056200" cy="0"/>
            </a:xfrm>
            <a:prstGeom prst="straightConnector1">
              <a:avLst/>
            </a:prstGeom>
            <a:solidFill>
              <a:srgbClr val="FAC2CD"/>
            </a:solidFill>
            <a:ln w="28575" cap="flat" cmpd="sng">
              <a:solidFill>
                <a:srgbClr val="ED194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5" name="Google Shape;253;p15">
              <a:extLst>
                <a:ext uri="{FF2B5EF4-FFF2-40B4-BE49-F238E27FC236}">
                  <a16:creationId xmlns:a16="http://schemas.microsoft.com/office/drawing/2014/main" id="{B278746D-C901-F68D-20C6-F6F0F2E25155}"/>
                </a:ext>
              </a:extLst>
            </p:cNvPr>
            <p:cNvSpPr txBox="1"/>
            <p:nvPr/>
          </p:nvSpPr>
          <p:spPr>
            <a:xfrm>
              <a:off x="7978956" y="3903103"/>
              <a:ext cx="1813892" cy="400079"/>
            </a:xfrm>
            <a:prstGeom prst="rect">
              <a:avLst/>
            </a:prstGeom>
            <a:solidFill>
              <a:srgbClr val="FAC2CD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altLang="zh-TW" sz="1400" b="1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Arduino</a:t>
              </a:r>
              <a:endParaRPr sz="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55;p15">
              <a:extLst>
                <a:ext uri="{FF2B5EF4-FFF2-40B4-BE49-F238E27FC236}">
                  <a16:creationId xmlns:a16="http://schemas.microsoft.com/office/drawing/2014/main" id="{0DF2C653-F5A8-FE85-D494-2A0BD14BD2F9}"/>
                </a:ext>
              </a:extLst>
            </p:cNvPr>
            <p:cNvSpPr txBox="1"/>
            <p:nvPr/>
          </p:nvSpPr>
          <p:spPr>
            <a:xfrm>
              <a:off x="7890521" y="4346883"/>
              <a:ext cx="1977000" cy="830966"/>
            </a:xfrm>
            <a:prstGeom prst="rect">
              <a:avLst/>
            </a:prstGeom>
            <a:solidFill>
              <a:srgbClr val="FAC2CD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altLang="zh-TW" sz="1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Flip-meme machine</a:t>
              </a:r>
            </a:p>
            <a:p>
              <a:pPr marR="0" lvl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</a:pPr>
              <a:r>
                <a:rPr lang="en-US" sz="1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Servo motor 996</a:t>
              </a:r>
            </a:p>
            <a:p>
              <a:pPr marR="0" lvl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</a:pPr>
              <a:r>
                <a:rPr lang="en-US" sz="1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Wearable device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26" name="Picture 2" descr="MG996R Servo Motor Datasheet, Wiring Diagram &amp; Features">
            <a:extLst>
              <a:ext uri="{FF2B5EF4-FFF2-40B4-BE49-F238E27FC236}">
                <a16:creationId xmlns:a16="http://schemas.microsoft.com/office/drawing/2014/main" id="{0D95139B-551E-665F-9E3A-E9EED5D6B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5029" y="3764117"/>
            <a:ext cx="2260419" cy="172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Google Shape;267;p15">
            <a:extLst>
              <a:ext uri="{FF2B5EF4-FFF2-40B4-BE49-F238E27FC236}">
                <a16:creationId xmlns:a16="http://schemas.microsoft.com/office/drawing/2014/main" id="{84E75778-88DC-0B5B-05D6-7509247F703B}"/>
              </a:ext>
            </a:extLst>
          </p:cNvPr>
          <p:cNvCxnSpPr>
            <a:cxnSpLocks/>
          </p:cNvCxnSpPr>
          <p:nvPr/>
        </p:nvCxnSpPr>
        <p:spPr>
          <a:xfrm flipV="1">
            <a:off x="8877390" y="3149922"/>
            <a:ext cx="0" cy="68779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38" name="Google Shape;266;p15">
            <a:extLst>
              <a:ext uri="{FF2B5EF4-FFF2-40B4-BE49-F238E27FC236}">
                <a16:creationId xmlns:a16="http://schemas.microsoft.com/office/drawing/2014/main" id="{BD0C18F9-A616-6F78-9281-3F8F2B0AF9FA}"/>
              </a:ext>
            </a:extLst>
          </p:cNvPr>
          <p:cNvSpPr txBox="1"/>
          <p:nvPr/>
        </p:nvSpPr>
        <p:spPr>
          <a:xfrm>
            <a:off x="8877390" y="3300933"/>
            <a:ext cx="871877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altLang="zh-TW" sz="13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UART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0158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64A57-2E0F-6357-03DE-B25C6108F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作品架構細節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D7E96-F076-CE9C-E069-6CB841840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7125" y="4954536"/>
            <a:ext cx="2853267" cy="599352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Flip clock machine</a:t>
            </a:r>
            <a:endParaRPr lang="zh-TW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266913-D791-77DD-AE36-2F66C9EC3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0FC2F7-FC4A-5900-8A10-A706DCEE5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D004-1F0F-4A7F-A4A5-BAB9E5EE8D20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pic>
        <p:nvPicPr>
          <p:cNvPr id="6" name="Picture 6" descr="An animation of how a split-flap display works">
            <a:extLst>
              <a:ext uri="{FF2B5EF4-FFF2-40B4-BE49-F238E27FC236}">
                <a16:creationId xmlns:a16="http://schemas.microsoft.com/office/drawing/2014/main" id="{F9ABD993-6977-0F66-E90E-658996874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72" y="2043116"/>
            <a:ext cx="2743200" cy="291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4645A87-4423-141B-37DE-F2EF83D504E9}"/>
              </a:ext>
            </a:extLst>
          </p:cNvPr>
          <p:cNvSpPr txBox="1">
            <a:spLocks/>
          </p:cNvSpPr>
          <p:nvPr/>
        </p:nvSpPr>
        <p:spPr>
          <a:xfrm>
            <a:off x="5010193" y="4946069"/>
            <a:ext cx="2853267" cy="599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/>
              <a:t>3D website UI</a:t>
            </a:r>
            <a:endParaRPr lang="zh-TW" alt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18A5414-78EA-0EA3-97B1-B02930DD53FB}"/>
              </a:ext>
            </a:extLst>
          </p:cNvPr>
          <p:cNvSpPr txBox="1">
            <a:spLocks/>
          </p:cNvSpPr>
          <p:nvPr/>
        </p:nvSpPr>
        <p:spPr>
          <a:xfrm>
            <a:off x="8153400" y="4937602"/>
            <a:ext cx="2853267" cy="5993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TW" dirty="0"/>
              <a:t>Resistor reconfiguration of XENSIV radar</a:t>
            </a:r>
            <a:endParaRPr lang="zh-TW" altLang="en-US" dirty="0"/>
          </a:p>
        </p:txBody>
      </p:sp>
      <p:pic>
        <p:nvPicPr>
          <p:cNvPr id="3074" name="Picture 2" descr="未提供說明。">
            <a:extLst>
              <a:ext uri="{FF2B5EF4-FFF2-40B4-BE49-F238E27FC236}">
                <a16:creationId xmlns:a16="http://schemas.microsoft.com/office/drawing/2014/main" id="{A86EDF8C-4F3F-A857-AB07-9DB7346BF5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3" t="32835" r="28317" b="11287"/>
          <a:stretch/>
        </p:blipFill>
        <p:spPr bwMode="auto">
          <a:xfrm>
            <a:off x="8098366" y="2222466"/>
            <a:ext cx="2963334" cy="255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未提供說明。">
            <a:extLst>
              <a:ext uri="{FF2B5EF4-FFF2-40B4-BE49-F238E27FC236}">
                <a16:creationId xmlns:a16="http://schemas.microsoft.com/office/drawing/2014/main" id="{7F1381F6-C218-6466-96B6-FC8FB69CE6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7"/>
          <a:stretch/>
        </p:blipFill>
        <p:spPr bwMode="auto">
          <a:xfrm>
            <a:off x="4428067" y="2530970"/>
            <a:ext cx="3190765" cy="193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562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64A57-2E0F-6357-03DE-B25C6108F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未來展望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D7E96-F076-CE9C-E069-6CB841840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迷因卡紙替換成柔軟的電子紙顯示器，實現真正的穿戴式裝置</a:t>
            </a:r>
            <a:endParaRPr lang="en-US" altLang="zh-TW" dirty="0"/>
          </a:p>
          <a:p>
            <a:r>
              <a:rPr lang="zh-TW" altLang="en-US" dirty="0"/>
              <a:t>服裝上、生活中的永續：一件衣服可以顯示多種想法</a:t>
            </a:r>
            <a:endParaRPr lang="en-US" altLang="zh-TW" dirty="0"/>
          </a:p>
          <a:p>
            <a:r>
              <a:rPr lang="zh-TW" altLang="en-US" dirty="0"/>
              <a:t>多應用場景：安全性提醒、互動式教具、寵物玩具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266913-D791-77DD-AE36-2F66C9EC3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0FC2F7-FC4A-5900-8A10-A706DCEE5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D004-1F0F-4A7F-A4A5-BAB9E5EE8D20}" type="slidenum">
              <a:rPr lang="zh-TW" altLang="en-US" smtClean="0"/>
              <a:pPr/>
              <a:t>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5119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A87AA-BD2E-E866-76A1-55E530D09C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409950" y="568396"/>
            <a:ext cx="9144000" cy="1003005"/>
          </a:xfrm>
        </p:spPr>
        <p:txBody>
          <a:bodyPr/>
          <a:lstStyle/>
          <a:p>
            <a:r>
              <a:rPr lang="en-US" altLang="zh-TW" b="1" dirty="0"/>
              <a:t>DEMO</a:t>
            </a:r>
            <a:endParaRPr lang="zh-TW" alt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1C80AF-750A-03AC-C31E-F9C6D36F5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5A1E1D-DD3D-C88D-C718-59C0F2387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D004-1F0F-4A7F-A4A5-BAB9E5EE8D20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3" name="demo">
            <a:hlinkClick r:id="" action="ppaction://media"/>
            <a:extLst>
              <a:ext uri="{FF2B5EF4-FFF2-40B4-BE49-F238E27FC236}">
                <a16:creationId xmlns:a16="http://schemas.microsoft.com/office/drawing/2014/main" id="{B09CF677-3C51-770D-0B26-2EA5C1A3C3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4347" y="808796"/>
            <a:ext cx="6987209" cy="52404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AD0568-CF40-6ED7-1018-ED22B4E7414D}"/>
              </a:ext>
            </a:extLst>
          </p:cNvPr>
          <p:cNvSpPr txBox="1"/>
          <p:nvPr/>
        </p:nvSpPr>
        <p:spPr>
          <a:xfrm flipH="1">
            <a:off x="9982200" y="5648779"/>
            <a:ext cx="135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hlinkClick r:id="rId5"/>
              </a:rPr>
              <a:t>網頁</a:t>
            </a:r>
            <a:r>
              <a:rPr lang="en-US" altLang="zh-TW" dirty="0">
                <a:hlinkClick r:id="rId5"/>
              </a:rPr>
              <a:t>demo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5802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A87AA-BD2E-E866-76A1-55E530D09C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27497"/>
            <a:ext cx="9144000" cy="1003005"/>
          </a:xfrm>
        </p:spPr>
        <p:txBody>
          <a:bodyPr/>
          <a:lstStyle/>
          <a:p>
            <a:r>
              <a:rPr lang="en-US" altLang="zh-TW" b="1" dirty="0"/>
              <a:t>Thank You!</a:t>
            </a:r>
            <a:endParaRPr lang="zh-TW" alt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1C80AF-750A-03AC-C31E-F9C6D36F5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5A1E1D-DD3D-C88D-C718-59C0F2387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D004-1F0F-4A7F-A4A5-BAB9E5EE8D20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6652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</TotalTime>
  <Words>396</Words>
  <Application>Microsoft Office PowerPoint</Application>
  <PresentationFormat>Widescreen</PresentationFormat>
  <Paragraphs>64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inherit</vt:lpstr>
      <vt:lpstr>Arial</vt:lpstr>
      <vt:lpstr>Calibri</vt:lpstr>
      <vt:lpstr>Times New Roman</vt:lpstr>
      <vt:lpstr>Tw Cen MT</vt:lpstr>
      <vt:lpstr>Office Theme</vt:lpstr>
      <vt:lpstr>翻滾吧！迷因！ 親戚佳節防禦系統</vt:lpstr>
      <vt:lpstr>作品動機</vt:lpstr>
      <vt:lpstr>作品亮點</vt:lpstr>
      <vt:lpstr>PowerPoint Presentation</vt:lpstr>
      <vt:lpstr>PowerPoint Presentation</vt:lpstr>
      <vt:lpstr>作品架構細節</vt:lpstr>
      <vt:lpstr>未來展望</vt:lpstr>
      <vt:lpstr>DEMO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hsun tseng</dc:creator>
  <cp:lastModifiedBy>hsun tseng</cp:lastModifiedBy>
  <cp:revision>8</cp:revision>
  <dcterms:created xsi:type="dcterms:W3CDTF">2023-05-06T18:25:05Z</dcterms:created>
  <dcterms:modified xsi:type="dcterms:W3CDTF">2023-05-07T07:01:44Z</dcterms:modified>
</cp:coreProperties>
</file>